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03" r:id="rId4"/>
    <p:sldId id="275" r:id="rId5"/>
    <p:sldId id="270" r:id="rId6"/>
    <p:sldId id="271" r:id="rId7"/>
    <p:sldId id="274" r:id="rId8"/>
    <p:sldId id="272" r:id="rId9"/>
    <p:sldId id="276" r:id="rId10"/>
    <p:sldId id="278" r:id="rId11"/>
    <p:sldId id="281" r:id="rId12"/>
    <p:sldId id="284" r:id="rId13"/>
    <p:sldId id="279" r:id="rId14"/>
    <p:sldId id="280" r:id="rId15"/>
    <p:sldId id="283" r:id="rId16"/>
    <p:sldId id="291" r:id="rId17"/>
    <p:sldId id="286" r:id="rId18"/>
    <p:sldId id="287" r:id="rId19"/>
    <p:sldId id="285" r:id="rId20"/>
    <p:sldId id="288" r:id="rId21"/>
    <p:sldId id="289" r:id="rId22"/>
    <p:sldId id="292" r:id="rId23"/>
    <p:sldId id="290" r:id="rId24"/>
    <p:sldId id="30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9"/>
    <p:restoredTop sz="82826"/>
  </p:normalViewPr>
  <p:slideViewPr>
    <p:cSldViewPr snapToGrid="0" snapToObjects="1">
      <p:cViewPr varScale="1">
        <p:scale>
          <a:sx n="73" d="100"/>
          <a:sy n="73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46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7D648-BECA-3043-8814-0D33DDE637DB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EC2A4-06DF-7C48-ABE6-77D36CCB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4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al_Human_Genome_Research_Institute" TargetMode="External"/><Relationship Id="rId4" Type="http://schemas.openxmlformats.org/officeDocument/2006/relationships/hyperlink" Target="https://en.wikipedia.org/wiki/Human_Genome_Project" TargetMode="External"/><Relationship Id="rId5" Type="http://schemas.openxmlformats.org/officeDocument/2006/relationships/hyperlink" Target="http://ghr.nlm.nih.gov/handbook/genomicresearch?show=all#encode" TargetMode="External"/><Relationship Id="rId6" Type="http://schemas.openxmlformats.org/officeDocument/2006/relationships/hyperlink" Target="https://en.wikipedia.org/wiki/Human_genom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C51437-BC8A-4928-84D8-258035A0B3BC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CBDF89C9-BD9F-49EB-ACE4-70E38BA730B3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8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60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3031B25-96BA-4B8F-A81A-8F9E29978148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13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46B7244-1CBD-4B8B-B89C-CFCC4B40BC36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471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62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212D8C-F2D6-4844-9102-F7330DCD1605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5120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r>
              <a:rPr lang="en-US" dirty="0" smtClean="0"/>
              <a:t>How can you solve a problem like this?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Decrease cluster density – works, but lose sequencing power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Artificially add complexity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 smtClean="0"/>
              <a:t>Spike in other libraries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 smtClean="0"/>
              <a:t>Add random-</a:t>
            </a:r>
            <a:r>
              <a:rPr lang="en-US" dirty="0" err="1" smtClean="0"/>
              <a:t>mers</a:t>
            </a:r>
            <a:endParaRPr lang="en-US" dirty="0" smtClean="0"/>
          </a:p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0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lines represent 1 read off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49F02-4977-484B-BA0D-696B888A15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1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lines represent 1 read off the machine</a:t>
            </a:r>
          </a:p>
          <a:p>
            <a:r>
              <a:rPr lang="en-US" dirty="0" smtClean="0"/>
              <a:t>Quality scores have been converted into the </a:t>
            </a:r>
            <a:r>
              <a:rPr lang="en-US" dirty="0" err="1" smtClean="0"/>
              <a:t>ascii</a:t>
            </a:r>
            <a:r>
              <a:rPr lang="en-US" dirty="0" smtClean="0"/>
              <a:t> code for reporting</a:t>
            </a:r>
            <a:r>
              <a:rPr lang="is-IS" dirty="0" smtClean="0"/>
              <a:t>… not important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49F02-4977-484B-BA0D-696B888A15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lines represent 1 read off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49F02-4977-484B-BA0D-696B888A15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46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Encyclopedia of DNA Elements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public research project launched by the US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ational Human Genome Research Institute"/>
              </a:rPr>
              <a:t>National Human Genome Research Institute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(NHGRI) in September 2003.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 as a follow-up to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uman Genome Project"/>
              </a:rPr>
              <a:t>Human Genome Project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Genomic Research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the ENCODE project aims to identify all functional elements in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uman genome"/>
              </a:rPr>
              <a:t>human genome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9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6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4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8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79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7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3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6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42561-1AED-E148-BFA4-733D88155A1A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odeproject.org/rna-seq/long-rnas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dsc.edu/support/user_guides/tscc-quick-start.html" TargetMode="Externa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n.wikipedia.org/wiki/Lustre_(file_system" TargetMode="External"/><Relationship Id="rId3" Type="http://schemas.openxmlformats.org/officeDocument/2006/relationships/hyperlink" Target="https://en.wikipedia.org/wiki/Network_File_Syste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dsc.edu/support/user_guides/tscc-quick-start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CMM262/BGGN237 </a:t>
            </a:r>
            <a:r>
              <a:rPr lang="en-US" sz="4800" dirty="0"/>
              <a:t/>
            </a:r>
            <a:br>
              <a:rPr lang="en-US" sz="4800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Module 1: RNA-sequencing </a:t>
            </a:r>
          </a:p>
          <a:p>
            <a:r>
              <a:rPr lang="en-US" dirty="0" smtClean="0"/>
              <a:t>Ryan Marina</a:t>
            </a:r>
          </a:p>
          <a:p>
            <a:r>
              <a:rPr lang="en-US" dirty="0" smtClean="0"/>
              <a:t>01/09/2018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866900" y="354013"/>
            <a:ext cx="6707188" cy="838200"/>
          </a:xfrm>
        </p:spPr>
        <p:txBody>
          <a:bodyPr/>
          <a:lstStyle/>
          <a:p>
            <a:pPr eaLnBrk="1" hangingPunct="1"/>
            <a:r>
              <a:rPr lang="en-GB" altLang="en-US" smtClean="0"/>
              <a:t> </a:t>
            </a:r>
          </a:p>
        </p:txBody>
      </p:sp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3697289" y="193675"/>
            <a:ext cx="54197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3200"/>
              <a:t>Sequencing by Synthesis</a:t>
            </a:r>
            <a:endParaRPr lang="en-US" altLang="en-US" sz="3200"/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5952530" y="4967587"/>
            <a:ext cx="4698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First base incorporated</a:t>
            </a:r>
          </a:p>
        </p:txBody>
      </p:sp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5952529" y="4570712"/>
            <a:ext cx="4960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 dirty="0">
                <a:latin typeface="Verdana" panose="020B0604030504040204" pitchFamily="34" charset="0"/>
              </a:rPr>
              <a:t>Cycle 1:	Add sequencing reagents</a:t>
            </a:r>
          </a:p>
        </p:txBody>
      </p:sp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5952530" y="5364462"/>
            <a:ext cx="5530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Remove unincorporated bases</a:t>
            </a:r>
          </a:p>
        </p:txBody>
      </p:sp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5952529" y="5761337"/>
            <a:ext cx="35461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Detect signal</a:t>
            </a:r>
          </a:p>
        </p:txBody>
      </p:sp>
      <p:sp>
        <p:nvSpPr>
          <p:cNvPr id="46087" name="Text Box 8"/>
          <p:cNvSpPr txBox="1">
            <a:spLocks noChangeArrowheads="1"/>
          </p:cNvSpPr>
          <p:nvPr/>
        </p:nvSpPr>
        <p:spPr bwMode="auto">
          <a:xfrm>
            <a:off x="5952530" y="6158212"/>
            <a:ext cx="62985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Cycle 2-n:	Add sequencing reagents and repeat</a:t>
            </a:r>
          </a:p>
        </p:txBody>
      </p:sp>
      <p:grpSp>
        <p:nvGrpSpPr>
          <p:cNvPr id="46088" name="Group 9"/>
          <p:cNvGrpSpPr>
            <a:grpSpLocks/>
          </p:cNvGrpSpPr>
          <p:nvPr/>
        </p:nvGrpSpPr>
        <p:grpSpPr bwMode="auto">
          <a:xfrm>
            <a:off x="5472332" y="1985963"/>
            <a:ext cx="6546974" cy="2323954"/>
            <a:chOff x="198" y="1088"/>
            <a:chExt cx="4581" cy="1608"/>
          </a:xfrm>
        </p:grpSpPr>
        <p:sp>
          <p:nvSpPr>
            <p:cNvPr id="46089" name="Oval 10" descr="Dark downward diagonal"/>
            <p:cNvSpPr>
              <a:spLocks noChangeArrowheads="1"/>
            </p:cNvSpPr>
            <p:nvPr/>
          </p:nvSpPr>
          <p:spPr bwMode="auto">
            <a:xfrm>
              <a:off x="1032" y="1088"/>
              <a:ext cx="1352" cy="744"/>
            </a:xfrm>
            <a:prstGeom prst="ellipse">
              <a:avLst/>
            </a:prstGeom>
            <a:pattFill prst="dkDn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6090" name="Group 11"/>
            <p:cNvGrpSpPr>
              <a:grpSpLocks/>
            </p:cNvGrpSpPr>
            <p:nvPr/>
          </p:nvGrpSpPr>
          <p:grpSpPr bwMode="auto">
            <a:xfrm>
              <a:off x="2262" y="2222"/>
              <a:ext cx="208" cy="212"/>
              <a:chOff x="662" y="1526"/>
              <a:chExt cx="208" cy="212"/>
            </a:xfrm>
          </p:grpSpPr>
          <p:sp>
            <p:nvSpPr>
              <p:cNvPr id="46208" name="Oval 12"/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9" name="Text Box 13"/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46091" name="Group 14"/>
            <p:cNvGrpSpPr>
              <a:grpSpLocks/>
            </p:cNvGrpSpPr>
            <p:nvPr/>
          </p:nvGrpSpPr>
          <p:grpSpPr bwMode="auto">
            <a:xfrm>
              <a:off x="1966" y="2086"/>
              <a:ext cx="194" cy="212"/>
              <a:chOff x="1166" y="1662"/>
              <a:chExt cx="194" cy="212"/>
            </a:xfrm>
          </p:grpSpPr>
          <p:sp>
            <p:nvSpPr>
              <p:cNvPr id="46206" name="Oval 15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7" name="Text Box 16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092" name="Group 17"/>
            <p:cNvGrpSpPr>
              <a:grpSpLocks/>
            </p:cNvGrpSpPr>
            <p:nvPr/>
          </p:nvGrpSpPr>
          <p:grpSpPr bwMode="auto">
            <a:xfrm>
              <a:off x="2430" y="1742"/>
              <a:ext cx="208" cy="212"/>
              <a:chOff x="1678" y="1790"/>
              <a:chExt cx="208" cy="212"/>
            </a:xfrm>
          </p:grpSpPr>
          <p:sp>
            <p:nvSpPr>
              <p:cNvPr id="46204" name="Oval 18"/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5" name="Text Box 19"/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46093" name="Group 20"/>
            <p:cNvGrpSpPr>
              <a:grpSpLocks/>
            </p:cNvGrpSpPr>
            <p:nvPr/>
          </p:nvGrpSpPr>
          <p:grpSpPr bwMode="auto">
            <a:xfrm>
              <a:off x="2918" y="1774"/>
              <a:ext cx="216" cy="212"/>
              <a:chOff x="1070" y="1094"/>
              <a:chExt cx="216" cy="212"/>
            </a:xfrm>
          </p:grpSpPr>
          <p:sp>
            <p:nvSpPr>
              <p:cNvPr id="46202" name="Oval 21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3" name="Text Box 22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094" name="Group 23"/>
            <p:cNvGrpSpPr>
              <a:grpSpLocks/>
            </p:cNvGrpSpPr>
            <p:nvPr/>
          </p:nvGrpSpPr>
          <p:grpSpPr bwMode="auto">
            <a:xfrm>
              <a:off x="2646" y="1942"/>
              <a:ext cx="208" cy="212"/>
              <a:chOff x="662" y="1526"/>
              <a:chExt cx="208" cy="212"/>
            </a:xfrm>
          </p:grpSpPr>
          <p:sp>
            <p:nvSpPr>
              <p:cNvPr id="46200" name="Oval 24"/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1" name="Text Box 25"/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46095" name="Group 26"/>
            <p:cNvGrpSpPr>
              <a:grpSpLocks/>
            </p:cNvGrpSpPr>
            <p:nvPr/>
          </p:nvGrpSpPr>
          <p:grpSpPr bwMode="auto">
            <a:xfrm>
              <a:off x="3150" y="2078"/>
              <a:ext cx="194" cy="212"/>
              <a:chOff x="1166" y="1662"/>
              <a:chExt cx="194" cy="212"/>
            </a:xfrm>
          </p:grpSpPr>
          <p:sp>
            <p:nvSpPr>
              <p:cNvPr id="46198" name="Oval 27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99" name="Text Box 28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096" name="Group 29"/>
            <p:cNvGrpSpPr>
              <a:grpSpLocks/>
            </p:cNvGrpSpPr>
            <p:nvPr/>
          </p:nvGrpSpPr>
          <p:grpSpPr bwMode="auto">
            <a:xfrm>
              <a:off x="3470" y="1830"/>
              <a:ext cx="208" cy="212"/>
              <a:chOff x="1678" y="1790"/>
              <a:chExt cx="208" cy="212"/>
            </a:xfrm>
          </p:grpSpPr>
          <p:sp>
            <p:nvSpPr>
              <p:cNvPr id="46196" name="Oval 30"/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97" name="Text Box 31"/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46097" name="Group 32"/>
            <p:cNvGrpSpPr>
              <a:grpSpLocks/>
            </p:cNvGrpSpPr>
            <p:nvPr/>
          </p:nvGrpSpPr>
          <p:grpSpPr bwMode="auto">
            <a:xfrm>
              <a:off x="198" y="1500"/>
              <a:ext cx="1586" cy="252"/>
              <a:chOff x="198" y="1196"/>
              <a:chExt cx="1586" cy="252"/>
            </a:xfrm>
          </p:grpSpPr>
          <p:grpSp>
            <p:nvGrpSpPr>
              <p:cNvPr id="46185" name="Group 33"/>
              <p:cNvGrpSpPr>
                <a:grpSpLocks/>
              </p:cNvGrpSpPr>
              <p:nvPr/>
            </p:nvGrpSpPr>
            <p:grpSpPr bwMode="auto">
              <a:xfrm>
                <a:off x="504" y="1264"/>
                <a:ext cx="640" cy="152"/>
                <a:chOff x="464" y="2072"/>
                <a:chExt cx="640" cy="152"/>
              </a:xfrm>
            </p:grpSpPr>
            <p:sp>
              <p:nvSpPr>
                <p:cNvPr id="46192" name="Oval 34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3" name="Oval 35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4" name="Oval 36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5" name="Oval 37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86" name="Group 38"/>
              <p:cNvGrpSpPr>
                <a:grpSpLocks/>
              </p:cNvGrpSpPr>
              <p:nvPr/>
            </p:nvGrpSpPr>
            <p:grpSpPr bwMode="auto">
              <a:xfrm>
                <a:off x="1144" y="1264"/>
                <a:ext cx="640" cy="152"/>
                <a:chOff x="464" y="2072"/>
                <a:chExt cx="640" cy="152"/>
              </a:xfrm>
            </p:grpSpPr>
            <p:sp>
              <p:nvSpPr>
                <p:cNvPr id="46188" name="Oval 39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89" name="Oval 40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0" name="Oval 41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1" name="Oval 42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87" name="Text Box 43"/>
              <p:cNvSpPr txBox="1">
                <a:spLocks noChangeArrowheads="1"/>
              </p:cNvSpPr>
              <p:nvPr/>
            </p:nvSpPr>
            <p:spPr bwMode="auto">
              <a:xfrm>
                <a:off x="198" y="1196"/>
                <a:ext cx="3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5’-</a:t>
                </a:r>
              </a:p>
            </p:txBody>
          </p:sp>
        </p:grpSp>
        <p:grpSp>
          <p:nvGrpSpPr>
            <p:cNvPr id="46098" name="Group 44"/>
            <p:cNvGrpSpPr>
              <a:grpSpLocks/>
            </p:cNvGrpSpPr>
            <p:nvPr/>
          </p:nvGrpSpPr>
          <p:grpSpPr bwMode="auto">
            <a:xfrm>
              <a:off x="198" y="1292"/>
              <a:ext cx="4581" cy="252"/>
              <a:chOff x="198" y="988"/>
              <a:chExt cx="4581" cy="252"/>
            </a:xfrm>
          </p:grpSpPr>
          <p:grpSp>
            <p:nvGrpSpPr>
              <p:cNvPr id="46152" name="Group 45"/>
              <p:cNvGrpSpPr>
                <a:grpSpLocks/>
              </p:cNvGrpSpPr>
              <p:nvPr/>
            </p:nvGrpSpPr>
            <p:grpSpPr bwMode="auto">
              <a:xfrm>
                <a:off x="2424" y="1056"/>
                <a:ext cx="1920" cy="152"/>
                <a:chOff x="504" y="2072"/>
                <a:chExt cx="1920" cy="152"/>
              </a:xfrm>
            </p:grpSpPr>
            <p:grpSp>
              <p:nvGrpSpPr>
                <p:cNvPr id="46170" name="Group 46"/>
                <p:cNvGrpSpPr>
                  <a:grpSpLocks/>
                </p:cNvGrpSpPr>
                <p:nvPr/>
              </p:nvGrpSpPr>
              <p:grpSpPr bwMode="auto">
                <a:xfrm>
                  <a:off x="178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81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2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3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4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6171" name="Group 51"/>
                <p:cNvGrpSpPr>
                  <a:grpSpLocks/>
                </p:cNvGrpSpPr>
                <p:nvPr/>
              </p:nvGrpSpPr>
              <p:grpSpPr bwMode="auto">
                <a:xfrm>
                  <a:off x="50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77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8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9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0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6172" name="Group 56"/>
                <p:cNvGrpSpPr>
                  <a:grpSpLocks/>
                </p:cNvGrpSpPr>
                <p:nvPr/>
              </p:nvGrpSpPr>
              <p:grpSpPr bwMode="auto">
                <a:xfrm>
                  <a:off x="114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7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4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5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6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46153" name="Group 61"/>
              <p:cNvGrpSpPr>
                <a:grpSpLocks/>
              </p:cNvGrpSpPr>
              <p:nvPr/>
            </p:nvGrpSpPr>
            <p:grpSpPr bwMode="auto">
              <a:xfrm>
                <a:off x="1784" y="1056"/>
                <a:ext cx="640" cy="152"/>
                <a:chOff x="464" y="2072"/>
                <a:chExt cx="640" cy="152"/>
              </a:xfrm>
            </p:grpSpPr>
            <p:sp>
              <p:nvSpPr>
                <p:cNvPr id="46166" name="Oval 62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7" name="Oval 63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8" name="Oval 64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9" name="Oval 65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4" name="Group 66"/>
              <p:cNvGrpSpPr>
                <a:grpSpLocks/>
              </p:cNvGrpSpPr>
              <p:nvPr/>
            </p:nvGrpSpPr>
            <p:grpSpPr bwMode="auto">
              <a:xfrm>
                <a:off x="504" y="1056"/>
                <a:ext cx="640" cy="152"/>
                <a:chOff x="464" y="2072"/>
                <a:chExt cx="640" cy="152"/>
              </a:xfrm>
            </p:grpSpPr>
            <p:sp>
              <p:nvSpPr>
                <p:cNvPr id="46162" name="Oval 67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3" name="Oval 68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4" name="Oval 69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5" name="Oval 70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5" name="Group 71"/>
              <p:cNvGrpSpPr>
                <a:grpSpLocks/>
              </p:cNvGrpSpPr>
              <p:nvPr/>
            </p:nvGrpSpPr>
            <p:grpSpPr bwMode="auto">
              <a:xfrm>
                <a:off x="1144" y="1056"/>
                <a:ext cx="640" cy="152"/>
                <a:chOff x="464" y="2072"/>
                <a:chExt cx="640" cy="152"/>
              </a:xfrm>
            </p:grpSpPr>
            <p:sp>
              <p:nvSpPr>
                <p:cNvPr id="46158" name="Oval 72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59" name="Oval 73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0" name="Oval 74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1" name="Oval 75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56" name="Text Box 76"/>
              <p:cNvSpPr txBox="1">
                <a:spLocks noChangeArrowheads="1"/>
              </p:cNvSpPr>
              <p:nvPr/>
            </p:nvSpPr>
            <p:spPr bwMode="auto">
              <a:xfrm>
                <a:off x="198" y="988"/>
                <a:ext cx="3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3’-</a:t>
                </a:r>
              </a:p>
            </p:txBody>
          </p:sp>
          <p:sp>
            <p:nvSpPr>
              <p:cNvPr id="46157" name="Text Box 77"/>
              <p:cNvSpPr txBox="1">
                <a:spLocks noChangeArrowheads="1"/>
              </p:cNvSpPr>
              <p:nvPr/>
            </p:nvSpPr>
            <p:spPr bwMode="auto">
              <a:xfrm>
                <a:off x="4310" y="988"/>
                <a:ext cx="46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…-5’</a:t>
                </a:r>
              </a:p>
            </p:txBody>
          </p:sp>
        </p:grpSp>
        <p:grpSp>
          <p:nvGrpSpPr>
            <p:cNvPr id="46099" name="Group 78"/>
            <p:cNvGrpSpPr>
              <a:grpSpLocks/>
            </p:cNvGrpSpPr>
            <p:nvPr/>
          </p:nvGrpSpPr>
          <p:grpSpPr bwMode="auto">
            <a:xfrm>
              <a:off x="2894" y="2174"/>
              <a:ext cx="216" cy="212"/>
              <a:chOff x="1070" y="1094"/>
              <a:chExt cx="216" cy="212"/>
            </a:xfrm>
          </p:grpSpPr>
          <p:sp>
            <p:nvSpPr>
              <p:cNvPr id="46150" name="Oval 79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51" name="Text Box 80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100" name="Group 81"/>
            <p:cNvGrpSpPr>
              <a:grpSpLocks/>
            </p:cNvGrpSpPr>
            <p:nvPr/>
          </p:nvGrpSpPr>
          <p:grpSpPr bwMode="auto">
            <a:xfrm>
              <a:off x="2614" y="2190"/>
              <a:ext cx="194" cy="212"/>
              <a:chOff x="1166" y="1662"/>
              <a:chExt cx="194" cy="212"/>
            </a:xfrm>
          </p:grpSpPr>
          <p:sp>
            <p:nvSpPr>
              <p:cNvPr id="46148" name="Oval 82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9" name="Text Box 83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sp>
          <p:nvSpPr>
            <p:cNvPr id="46101" name="Line 84"/>
            <p:cNvSpPr>
              <a:spLocks noChangeShapeType="1"/>
            </p:cNvSpPr>
            <p:nvPr/>
          </p:nvSpPr>
          <p:spPr bwMode="auto">
            <a:xfrm>
              <a:off x="1880" y="1807"/>
              <a:ext cx="0" cy="8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102" name="Group 85"/>
            <p:cNvGrpSpPr>
              <a:grpSpLocks/>
            </p:cNvGrpSpPr>
            <p:nvPr/>
          </p:nvGrpSpPr>
          <p:grpSpPr bwMode="auto">
            <a:xfrm>
              <a:off x="1766" y="1542"/>
              <a:ext cx="216" cy="212"/>
              <a:chOff x="1070" y="1094"/>
              <a:chExt cx="216" cy="212"/>
            </a:xfrm>
          </p:grpSpPr>
          <p:sp>
            <p:nvSpPr>
              <p:cNvPr id="46146" name="Oval 86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7" name="Text Box 87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103" name="Group 88"/>
            <p:cNvGrpSpPr>
              <a:grpSpLocks/>
            </p:cNvGrpSpPr>
            <p:nvPr/>
          </p:nvGrpSpPr>
          <p:grpSpPr bwMode="auto">
            <a:xfrm>
              <a:off x="1948" y="1542"/>
              <a:ext cx="194" cy="212"/>
              <a:chOff x="1166" y="1662"/>
              <a:chExt cx="194" cy="212"/>
            </a:xfrm>
          </p:grpSpPr>
          <p:sp>
            <p:nvSpPr>
              <p:cNvPr id="46144" name="Oval 89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5" name="Text Box 90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104" name="Group 91"/>
            <p:cNvGrpSpPr>
              <a:grpSpLocks/>
            </p:cNvGrpSpPr>
            <p:nvPr/>
          </p:nvGrpSpPr>
          <p:grpSpPr bwMode="auto">
            <a:xfrm>
              <a:off x="2108" y="1542"/>
              <a:ext cx="2258" cy="212"/>
              <a:chOff x="2108" y="1542"/>
              <a:chExt cx="2258" cy="212"/>
            </a:xfrm>
          </p:grpSpPr>
          <p:grpSp>
            <p:nvGrpSpPr>
              <p:cNvPr id="46105" name="Group 92"/>
              <p:cNvGrpSpPr>
                <a:grpSpLocks/>
              </p:cNvGrpSpPr>
              <p:nvPr/>
            </p:nvGrpSpPr>
            <p:grpSpPr bwMode="auto">
              <a:xfrm>
                <a:off x="3803" y="1542"/>
                <a:ext cx="208" cy="212"/>
                <a:chOff x="662" y="1526"/>
                <a:chExt cx="208" cy="212"/>
              </a:xfrm>
            </p:grpSpPr>
            <p:sp>
              <p:nvSpPr>
                <p:cNvPr id="46142" name="Oval 93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43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06" name="Group 95"/>
              <p:cNvGrpSpPr>
                <a:grpSpLocks/>
              </p:cNvGrpSpPr>
              <p:nvPr/>
            </p:nvGrpSpPr>
            <p:grpSpPr bwMode="auto">
              <a:xfrm>
                <a:off x="2600" y="1542"/>
                <a:ext cx="194" cy="212"/>
                <a:chOff x="1166" y="1662"/>
                <a:chExt cx="194" cy="212"/>
              </a:xfrm>
            </p:grpSpPr>
            <p:sp>
              <p:nvSpPr>
                <p:cNvPr id="46140" name="Oval 96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41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07" name="Group 98"/>
              <p:cNvGrpSpPr>
                <a:grpSpLocks/>
              </p:cNvGrpSpPr>
              <p:nvPr/>
            </p:nvGrpSpPr>
            <p:grpSpPr bwMode="auto">
              <a:xfrm>
                <a:off x="3977" y="1542"/>
                <a:ext cx="208" cy="212"/>
                <a:chOff x="1678" y="1790"/>
                <a:chExt cx="208" cy="212"/>
              </a:xfrm>
            </p:grpSpPr>
            <p:sp>
              <p:nvSpPr>
                <p:cNvPr id="46138" name="Oval 99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9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46108" name="Group 101"/>
              <p:cNvGrpSpPr>
                <a:grpSpLocks/>
              </p:cNvGrpSpPr>
              <p:nvPr/>
            </p:nvGrpSpPr>
            <p:grpSpPr bwMode="auto">
              <a:xfrm>
                <a:off x="4150" y="1542"/>
                <a:ext cx="216" cy="212"/>
                <a:chOff x="1070" y="1094"/>
                <a:chExt cx="216" cy="212"/>
              </a:xfrm>
            </p:grpSpPr>
            <p:sp>
              <p:nvSpPr>
                <p:cNvPr id="46136" name="Oval 102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7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09" name="Group 104"/>
              <p:cNvGrpSpPr>
                <a:grpSpLocks/>
              </p:cNvGrpSpPr>
              <p:nvPr/>
            </p:nvGrpSpPr>
            <p:grpSpPr bwMode="auto">
              <a:xfrm>
                <a:off x="2760" y="1542"/>
                <a:ext cx="194" cy="212"/>
                <a:chOff x="1166" y="1662"/>
                <a:chExt cx="194" cy="212"/>
              </a:xfrm>
            </p:grpSpPr>
            <p:sp>
              <p:nvSpPr>
                <p:cNvPr id="46134" name="Oval 105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5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0" name="Group 107"/>
              <p:cNvGrpSpPr>
                <a:grpSpLocks/>
              </p:cNvGrpSpPr>
              <p:nvPr/>
            </p:nvGrpSpPr>
            <p:grpSpPr bwMode="auto">
              <a:xfrm>
                <a:off x="2919" y="1542"/>
                <a:ext cx="208" cy="212"/>
                <a:chOff x="662" y="1526"/>
                <a:chExt cx="208" cy="212"/>
              </a:xfrm>
            </p:grpSpPr>
            <p:sp>
              <p:nvSpPr>
                <p:cNvPr id="46132" name="Oval 108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3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11" name="Group 110"/>
              <p:cNvGrpSpPr>
                <a:grpSpLocks/>
              </p:cNvGrpSpPr>
              <p:nvPr/>
            </p:nvGrpSpPr>
            <p:grpSpPr bwMode="auto">
              <a:xfrm>
                <a:off x="2281" y="1542"/>
                <a:ext cx="194" cy="212"/>
                <a:chOff x="1166" y="1662"/>
                <a:chExt cx="194" cy="212"/>
              </a:xfrm>
            </p:grpSpPr>
            <p:sp>
              <p:nvSpPr>
                <p:cNvPr id="46130" name="Oval 111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1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2" name="Group 113"/>
              <p:cNvGrpSpPr>
                <a:grpSpLocks/>
              </p:cNvGrpSpPr>
              <p:nvPr/>
            </p:nvGrpSpPr>
            <p:grpSpPr bwMode="auto">
              <a:xfrm>
                <a:off x="3093" y="1542"/>
                <a:ext cx="216" cy="212"/>
                <a:chOff x="1070" y="1094"/>
                <a:chExt cx="216" cy="212"/>
              </a:xfrm>
            </p:grpSpPr>
            <p:sp>
              <p:nvSpPr>
                <p:cNvPr id="46128" name="Oval 114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9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13" name="Group 116"/>
              <p:cNvGrpSpPr>
                <a:grpSpLocks/>
              </p:cNvGrpSpPr>
              <p:nvPr/>
            </p:nvGrpSpPr>
            <p:grpSpPr bwMode="auto">
              <a:xfrm>
                <a:off x="3456" y="1542"/>
                <a:ext cx="208" cy="212"/>
                <a:chOff x="662" y="1526"/>
                <a:chExt cx="208" cy="212"/>
              </a:xfrm>
            </p:grpSpPr>
            <p:sp>
              <p:nvSpPr>
                <p:cNvPr id="46126" name="Oval 117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7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14" name="Group 119"/>
              <p:cNvGrpSpPr>
                <a:grpSpLocks/>
              </p:cNvGrpSpPr>
              <p:nvPr/>
            </p:nvGrpSpPr>
            <p:grpSpPr bwMode="auto">
              <a:xfrm>
                <a:off x="2441" y="1542"/>
                <a:ext cx="194" cy="212"/>
                <a:chOff x="1166" y="1662"/>
                <a:chExt cx="194" cy="212"/>
              </a:xfrm>
            </p:grpSpPr>
            <p:sp>
              <p:nvSpPr>
                <p:cNvPr id="46124" name="Oval 120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5" name="Text Box 121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5" name="Group 122"/>
              <p:cNvGrpSpPr>
                <a:grpSpLocks/>
              </p:cNvGrpSpPr>
              <p:nvPr/>
            </p:nvGrpSpPr>
            <p:grpSpPr bwMode="auto">
              <a:xfrm>
                <a:off x="3630" y="1542"/>
                <a:ext cx="208" cy="212"/>
                <a:chOff x="1678" y="1790"/>
                <a:chExt cx="208" cy="212"/>
              </a:xfrm>
            </p:grpSpPr>
            <p:sp>
              <p:nvSpPr>
                <p:cNvPr id="46122" name="Oval 123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3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46116" name="Group 125"/>
              <p:cNvGrpSpPr>
                <a:grpSpLocks/>
              </p:cNvGrpSpPr>
              <p:nvPr/>
            </p:nvGrpSpPr>
            <p:grpSpPr bwMode="auto">
              <a:xfrm>
                <a:off x="3275" y="1542"/>
                <a:ext cx="216" cy="212"/>
                <a:chOff x="1070" y="1094"/>
                <a:chExt cx="216" cy="212"/>
              </a:xfrm>
            </p:grpSpPr>
            <p:sp>
              <p:nvSpPr>
                <p:cNvPr id="46120" name="Oval 126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1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17" name="Group 128"/>
              <p:cNvGrpSpPr>
                <a:grpSpLocks/>
              </p:cNvGrpSpPr>
              <p:nvPr/>
            </p:nvGrpSpPr>
            <p:grpSpPr bwMode="auto">
              <a:xfrm>
                <a:off x="2108" y="1542"/>
                <a:ext cx="208" cy="212"/>
                <a:chOff x="1678" y="1790"/>
                <a:chExt cx="208" cy="212"/>
              </a:xfrm>
            </p:grpSpPr>
            <p:sp>
              <p:nvSpPr>
                <p:cNvPr id="46118" name="Oval 129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19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77" y="1931967"/>
            <a:ext cx="5255822" cy="24366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463" y="1517476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/>
              <a:t>Reversible Terminator Chemistry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80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845" y="121443"/>
            <a:ext cx="7150100" cy="838200"/>
          </a:xfrm>
        </p:spPr>
        <p:txBody>
          <a:bodyPr/>
          <a:lstStyle/>
          <a:p>
            <a:pPr eaLnBrk="1" hangingPunct="1"/>
            <a:r>
              <a:rPr lang="en-GB" altLang="en-US" sz="3200" dirty="0"/>
              <a:t>Key considerations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2512137"/>
            <a:ext cx="6541269" cy="356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0888" y="846594"/>
            <a:ext cx="8257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“Cluster Density” = how many clusters are there per mm</a:t>
            </a:r>
            <a:r>
              <a:rPr lang="en-US" baseline="30000" dirty="0"/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too high, hard to properly draw cluster boundaries</a:t>
            </a:r>
          </a:p>
          <a:p>
            <a:r>
              <a:rPr lang="en-US" dirty="0"/>
              <a:t>“Library Complexity” = how diverse are the sequences?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Illumina identifies clusters in the first 5 cycles – if those 5 cycles are identical for nearby clusters, the software doesn’t know to split them into two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70888" y="6324600"/>
            <a:ext cx="825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Mitra</a:t>
            </a:r>
            <a:r>
              <a:rPr lang="en-US" dirty="0"/>
              <a:t>, A.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dirty="0" err="1"/>
              <a:t>Plos</a:t>
            </a:r>
            <a:r>
              <a:rPr lang="en-US" dirty="0"/>
              <a:t> ONE (2015)</a:t>
            </a:r>
          </a:p>
        </p:txBody>
      </p:sp>
    </p:spTree>
    <p:extLst>
      <p:ext uri="{BB962C8B-B14F-4D97-AF65-F5344CB8AC3E}">
        <p14:creationId xmlns:p14="http://schemas.microsoft.com/office/powerpoint/2010/main" val="1975394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994" y="241559"/>
            <a:ext cx="8970459" cy="1325563"/>
          </a:xfrm>
        </p:spPr>
        <p:txBody>
          <a:bodyPr/>
          <a:lstStyle/>
          <a:p>
            <a:r>
              <a:rPr lang="en-US" dirty="0" err="1" smtClean="0"/>
              <a:t>HiSeq</a:t>
            </a:r>
            <a:r>
              <a:rPr lang="en-US" dirty="0" smtClean="0"/>
              <a:t> 4000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2" y="1851744"/>
            <a:ext cx="4572000" cy="4067175"/>
          </a:xfrm>
        </p:spPr>
      </p:pic>
      <p:sp>
        <p:nvSpPr>
          <p:cNvPr id="5" name="TextBox 4"/>
          <p:cNvSpPr txBox="1"/>
          <p:nvPr/>
        </p:nvSpPr>
        <p:spPr>
          <a:xfrm>
            <a:off x="5857103" y="1851744"/>
            <a:ext cx="5678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Patterned flow cell with </a:t>
            </a:r>
            <a:r>
              <a:rPr lang="en-US" dirty="0" err="1"/>
              <a:t>nanowells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 cluster per </a:t>
            </a:r>
            <a:r>
              <a:rPr lang="en-US" dirty="0" err="1"/>
              <a:t>nanowell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Explicitly defines cluster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57103" y="5697415"/>
            <a:ext cx="377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Increased throughput: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400 million reads per lane x 8 lanes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03" y="2968946"/>
            <a:ext cx="4824730" cy="22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154" y="69292"/>
            <a:ext cx="824752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Illumina sequencing – fragment strategy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28872" y="2133600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113086" y="2133600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911814" y="2133600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664851" y="2133600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832568" y="2133600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631296" y="2133600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84333" y="2133600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42954" y="1362636"/>
            <a:ext cx="248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insert</a:t>
            </a:r>
            <a:br>
              <a:rPr lang="en-US" dirty="0"/>
            </a:br>
            <a:r>
              <a:rPr lang="en-US" dirty="0"/>
              <a:t>(your library)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61654" y="1362636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I5 adapter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13784" y="1362636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I7 adapter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94302" y="1362635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primer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81136" y="1362635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Read2* primer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9867" y="2257365"/>
            <a:ext cx="84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I5 index*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83746" y="2257365"/>
            <a:ext cx="84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I7 index*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64158" y="2950364"/>
            <a:ext cx="14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 optional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961274" y="4112599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154632" y="4112599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953360" y="4112599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706397" y="4112599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8864970" y="4112599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663698" y="4112599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416735" y="4112599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54453" y="4309822"/>
            <a:ext cx="81578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006098" y="4309822"/>
            <a:ext cx="115644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44633" y="4309823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primer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48682" y="4309823"/>
            <a:ext cx="11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sequence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18395" y="3408846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#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8396" y="4111718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006097" y="5622540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190311" y="5622540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989039" y="5622540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742076" y="5622540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8909793" y="5622540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708521" y="5622540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461558" y="5622540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717485" y="5883384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519825" y="5883384"/>
            <a:ext cx="41686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413939" y="5915351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Index1 primer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55103" y="5915352"/>
            <a:ext cx="11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Index1 sequence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18396" y="5379421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9645309" y="1321881"/>
            <a:ext cx="977467" cy="1285899"/>
            <a:chOff x="8121308" y="1321880"/>
            <a:chExt cx="977467" cy="1285899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696445" y="3326551"/>
            <a:ext cx="977467" cy="1285899"/>
            <a:chOff x="8121308" y="1321880"/>
            <a:chExt cx="977467" cy="1285899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9727389" y="4844538"/>
            <a:ext cx="977467" cy="1285899"/>
            <a:chOff x="8121308" y="1321880"/>
            <a:chExt cx="977467" cy="1285899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9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53" grpId="0"/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1695451" y="1"/>
            <a:ext cx="8247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Illumina sequencing – Paired End &amp; Dual Indexing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4067369" y="2056087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251583" y="2056087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050311" y="2056087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03348" y="2056087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971065" y="2056087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769793" y="2056087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522830" y="2056087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260548" y="2253310"/>
            <a:ext cx="81578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112193" y="2253310"/>
            <a:ext cx="115644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50728" y="2253311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Read1 primer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54777" y="2253311"/>
            <a:ext cx="116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Read1 sequence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29283" y="1140897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#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29282" y="1887255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083057" y="3096863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267271" y="3096863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065999" y="3096863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819036" y="3096863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986753" y="3096863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785481" y="3096863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8538518" y="3096863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794445" y="3357707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596785" y="3357707"/>
            <a:ext cx="41686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606921" y="3427715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Index1 primer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309278" y="3333449"/>
            <a:ext cx="11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Index1</a:t>
            </a:r>
          </a:p>
          <a:p>
            <a:pPr algn="ctr"/>
            <a:r>
              <a:rPr lang="en-US" sz="1600" dirty="0"/>
              <a:t>(I7) sequence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44970" y="2928031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135678" y="4466076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3319892" y="4466076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2118620" y="4466076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2871657" y="4466076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9039374" y="4466076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7838102" y="4466076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8591139" y="4466076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100689" y="4685944"/>
            <a:ext cx="7687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903029" y="4685944"/>
            <a:ext cx="416862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878517" y="4755365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Index2 primer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603352" y="4679793"/>
            <a:ext cx="11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Index2</a:t>
            </a:r>
          </a:p>
          <a:p>
            <a:pPr algn="ctr"/>
            <a:r>
              <a:rPr lang="en-US" sz="1600" dirty="0"/>
              <a:t>(I5) sequence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97591" y="4297244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3*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771263" y="1682496"/>
            <a:ext cx="677282" cy="853396"/>
            <a:chOff x="8121308" y="1321880"/>
            <a:chExt cx="977467" cy="1285899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802539" y="2648825"/>
            <a:ext cx="677282" cy="853396"/>
            <a:chOff x="8121308" y="1321880"/>
            <a:chExt cx="977467" cy="1285899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865926" y="4055212"/>
            <a:ext cx="677282" cy="853396"/>
            <a:chOff x="8121308" y="1321880"/>
            <a:chExt cx="977467" cy="1285899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 flipH="1">
            <a:off x="2118620" y="5662970"/>
            <a:ext cx="7736541" cy="0"/>
            <a:chOff x="594619" y="5303217"/>
            <a:chExt cx="7736541" cy="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2611678" y="5303217"/>
              <a:ext cx="3711388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1795892" y="5303217"/>
              <a:ext cx="815786" cy="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94619" y="5303217"/>
              <a:ext cx="75303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347656" y="5303217"/>
              <a:ext cx="448235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7515374" y="5303217"/>
              <a:ext cx="815786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6314101" y="5303217"/>
              <a:ext cx="753037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7067138" y="5303217"/>
              <a:ext cx="448235" cy="0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/>
          <p:cNvCxnSpPr/>
          <p:nvPr/>
        </p:nvCxnSpPr>
        <p:spPr>
          <a:xfrm>
            <a:off x="3402863" y="5882838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260548" y="6034667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Read2 primer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97591" y="5494138"/>
            <a:ext cx="61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4*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9865926" y="5252106"/>
            <a:ext cx="677282" cy="853396"/>
            <a:chOff x="8121308" y="1321880"/>
            <a:chExt cx="977467" cy="1285899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cxnSp>
        <p:nvCxnSpPr>
          <p:cNvPr id="140" name="Straight Connector 139"/>
          <p:cNvCxnSpPr/>
          <p:nvPr/>
        </p:nvCxnSpPr>
        <p:spPr>
          <a:xfrm>
            <a:off x="4210798" y="5871736"/>
            <a:ext cx="1156447" cy="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204076" y="6034667"/>
            <a:ext cx="116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Read2</a:t>
            </a:r>
          </a:p>
          <a:p>
            <a:pPr algn="ctr"/>
            <a:r>
              <a:rPr lang="en-US" sz="1600" dirty="0"/>
              <a:t>sequence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352313" y="6506366"/>
            <a:ext cx="14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 optional</a:t>
            </a:r>
          </a:p>
        </p:txBody>
      </p:sp>
    </p:spTree>
    <p:extLst>
      <p:ext uri="{BB962C8B-B14F-4D97-AF65-F5344CB8AC3E}">
        <p14:creationId xmlns:p14="http://schemas.microsoft.com/office/powerpoint/2010/main" val="20222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Paired-end sequencing results in more accurate sequence alignment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RNA-</a:t>
            </a:r>
            <a:r>
              <a:rPr lang="en-US" dirty="0" err="1">
                <a:solidFill>
                  <a:schemeClr val="tx1"/>
                </a:solidFill>
              </a:rPr>
              <a:t>Seq</a:t>
            </a:r>
            <a:r>
              <a:rPr lang="en-US" dirty="0">
                <a:solidFill>
                  <a:schemeClr val="tx1"/>
                </a:solidFill>
              </a:rPr>
              <a:t> Analysis Overview: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95361" y="1703658"/>
            <a:ext cx="1770063" cy="1067842"/>
            <a:chOff x="490662" y="1688345"/>
            <a:chExt cx="1630732" cy="836957"/>
          </a:xfrm>
        </p:grpSpPr>
        <p:sp>
          <p:nvSpPr>
            <p:cNvPr id="2" name="Rounded Rectangle 1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5994" y="1740216"/>
              <a:ext cx="1183362" cy="7236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Download Data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dirty="0" err="1">
                  <a:solidFill>
                    <a:schemeClr val="bg1"/>
                  </a:solidFill>
                </a:rPr>
                <a:t>fastq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88614" y="1678167"/>
            <a:ext cx="1770063" cy="1067842"/>
            <a:chOff x="490662" y="1688345"/>
            <a:chExt cx="1630732" cy="836957"/>
          </a:xfrm>
        </p:grpSpPr>
        <p:sp>
          <p:nvSpPr>
            <p:cNvPr id="8" name="Rounded Rectangle 7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5994" y="175152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Check Quality (</a:t>
              </a:r>
              <a:r>
                <a:rPr lang="en-US" dirty="0" err="1">
                  <a:solidFill>
                    <a:schemeClr val="bg1"/>
                  </a:solidFill>
                </a:rPr>
                <a:t>fastqc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71127" y="1703658"/>
            <a:ext cx="1770063" cy="1067842"/>
            <a:chOff x="490662" y="1688345"/>
            <a:chExt cx="1630732" cy="836957"/>
          </a:xfrm>
        </p:grpSpPr>
        <p:sp>
          <p:nvSpPr>
            <p:cNvPr id="11" name="Rounded Rectangle 10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5994" y="175815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Align to Genome (STAR)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72402" y="3710769"/>
            <a:ext cx="2488890" cy="1067842"/>
            <a:chOff x="490662" y="1688345"/>
            <a:chExt cx="1630732" cy="836957"/>
          </a:xfrm>
        </p:grpSpPr>
        <p:sp>
          <p:nvSpPr>
            <p:cNvPr id="14" name="Rounded Rectangle 13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904" y="1756370"/>
              <a:ext cx="1392307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 Reads Mapped to Genes (</a:t>
              </a:r>
              <a:r>
                <a:rPr lang="en-US" dirty="0" err="1">
                  <a:solidFill>
                    <a:schemeClr val="bg1"/>
                  </a:solidFill>
                </a:rPr>
                <a:t>featureCounts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99060" y="3716683"/>
            <a:ext cx="2072659" cy="1067842"/>
            <a:chOff x="490662" y="1688345"/>
            <a:chExt cx="1630732" cy="836957"/>
          </a:xfrm>
        </p:grpSpPr>
        <p:sp>
          <p:nvSpPr>
            <p:cNvPr id="17" name="Rounded Rectangle 16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994" y="1774149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Differential Expression (DESeq2)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3807321" y="2208719"/>
            <a:ext cx="62860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655972" y="2208719"/>
            <a:ext cx="71323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4035036" y="4244273"/>
            <a:ext cx="62608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7440812" y="4244272"/>
            <a:ext cx="673730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121625" y="5687300"/>
            <a:ext cx="837013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74201" y="5193966"/>
            <a:ext cx="2072660" cy="1067842"/>
            <a:chOff x="490662" y="1688345"/>
            <a:chExt cx="1630732" cy="836957"/>
          </a:xfrm>
        </p:grpSpPr>
        <p:sp>
          <p:nvSpPr>
            <p:cNvPr id="25" name="Rounded Rectangle 24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3712" y="1879494"/>
              <a:ext cx="1183362" cy="50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Interesting Biology!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15756" y="3710769"/>
            <a:ext cx="1989400" cy="1067842"/>
            <a:chOff x="490662" y="1688345"/>
            <a:chExt cx="1630732" cy="836957"/>
          </a:xfrm>
        </p:grpSpPr>
        <p:sp>
          <p:nvSpPr>
            <p:cNvPr id="29" name="Rounded Rectangle 28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5994" y="1740216"/>
              <a:ext cx="1183362" cy="7236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Sort and Index BAM (</a:t>
              </a:r>
              <a:r>
                <a:rPr lang="en-US" dirty="0" err="1">
                  <a:solidFill>
                    <a:schemeClr val="bg1"/>
                  </a:solidFill>
                </a:rPr>
                <a:t>samtools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>
            <a:off x="9637706" y="2208719"/>
            <a:ext cx="71323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Fastq</a:t>
            </a:r>
            <a:r>
              <a:rPr lang="en-US" dirty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6668" y="4463071"/>
            <a:ext cx="882641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/>
              <a:t>@NS500672:54:HL775BGXX:1:11101:22716:1042 1:N:0:CCCCGG</a:t>
            </a:r>
          </a:p>
          <a:p>
            <a:r>
              <a:rPr lang="en-US" dirty="0"/>
              <a:t>CCGCCNATGCCCATGCCACAGTTGTTGAGCTTGAGTTCCTGCAGGGTGAAGCAGGCTGAGCTCTTGAGCAGGGCCTCGAA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AAAAA#EEEEEEEEEEEEEEEEEEEEEEEEEEEEEEEEEEEEEEEEEEEEEEEEEAEEEEEEEEEEEEEEEEEEEEEEEE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4010" b="-1"/>
          <a:stretch/>
        </p:blipFill>
        <p:spPr>
          <a:xfrm>
            <a:off x="1686140" y="2079551"/>
            <a:ext cx="8991332" cy="223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6375" t="-19643" b="-2"/>
          <a:stretch/>
        </p:blipFill>
        <p:spPr>
          <a:xfrm>
            <a:off x="1686140" y="2283131"/>
            <a:ext cx="7005760" cy="2676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86140" y="1378017"/>
            <a:ext cx="8826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First line is the information about the location of the read and specific sequencing machine used:</a:t>
            </a:r>
            <a:endParaRPr lang="is-I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86140" y="2609306"/>
            <a:ext cx="88264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Second line is the nucleotide sequence called</a:t>
            </a:r>
          </a:p>
          <a:p>
            <a:pPr marL="342900" indent="-342900">
              <a:buFont typeface="Arial"/>
              <a:buChar char="•"/>
            </a:pPr>
            <a:endParaRPr lang="en-US" sz="12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Third line is “+” and can optionally be followed by a repeat of the filename in line 1</a:t>
            </a:r>
          </a:p>
          <a:p>
            <a:pPr marL="342900" indent="-342900">
              <a:buFont typeface="Arial"/>
              <a:buChar char="•"/>
            </a:pPr>
            <a:endParaRPr lang="en-US" sz="12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Fourth line contains the quality score as determined by the sequencer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3505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Fastq</a:t>
            </a:r>
            <a:r>
              <a:rPr lang="en-US" dirty="0">
                <a:solidFill>
                  <a:schemeClr val="tx1"/>
                </a:solidFill>
              </a:rPr>
              <a:t> File – </a:t>
            </a:r>
            <a:r>
              <a:rPr lang="en-US" dirty="0" err="1">
                <a:solidFill>
                  <a:schemeClr val="tx1"/>
                </a:solidFill>
              </a:rPr>
              <a:t>Phred</a:t>
            </a:r>
            <a:r>
              <a:rPr lang="en-US" dirty="0">
                <a:solidFill>
                  <a:schemeClr val="tx1"/>
                </a:solidFill>
              </a:rPr>
              <a:t> Quality Score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6140" y="1378017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Quality scores report the probability that the base call is incorrect</a:t>
            </a:r>
            <a:endParaRPr lang="is-I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83" y="2047355"/>
            <a:ext cx="2688105" cy="448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675" y="2604020"/>
            <a:ext cx="6629400" cy="271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6140" y="5715204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Field standard is to accept bases with quality &gt;20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8817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276" y="25915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Illumina sequencing – great for read #, not great for read length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b="8827"/>
          <a:stretch/>
        </p:blipFill>
        <p:spPr>
          <a:xfrm>
            <a:off x="3212757" y="2023333"/>
            <a:ext cx="6359611" cy="3421879"/>
          </a:xfrm>
        </p:spPr>
      </p:pic>
      <p:sp>
        <p:nvSpPr>
          <p:cNvPr id="5" name="TextBox 4"/>
          <p:cNvSpPr txBox="1"/>
          <p:nvPr/>
        </p:nvSpPr>
        <p:spPr>
          <a:xfrm>
            <a:off x="4867697" y="5883831"/>
            <a:ext cx="282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Cycle #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615301" y="3549605"/>
            <a:ext cx="282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score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8736" y="5421435"/>
            <a:ext cx="22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5853" y="5433323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4169" y="5433323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3458" y="5421435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71774" y="5421435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33010" y="5340259"/>
            <a:ext cx="5630780" cy="9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260"/>
            <a:ext cx="10515600" cy="1325563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Intro to RNA-</a:t>
            </a:r>
            <a:r>
              <a:rPr lang="en-US" dirty="0" err="1" smtClean="0"/>
              <a:t>seq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Processing pipeline and workflow </a:t>
            </a:r>
          </a:p>
          <a:p>
            <a:endParaRPr lang="en-US" dirty="0"/>
          </a:p>
          <a:p>
            <a:r>
              <a:rPr lang="en-US" dirty="0" smtClean="0"/>
              <a:t>Intro to Triton Shared Computing Cluster (TSCC)</a:t>
            </a:r>
          </a:p>
        </p:txBody>
      </p:sp>
    </p:spTree>
    <p:extLst>
      <p:ext uri="{BB962C8B-B14F-4D97-AF65-F5344CB8AC3E}">
        <p14:creationId xmlns:p14="http://schemas.microsoft.com/office/powerpoint/2010/main" val="169894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SAM/BAM </a:t>
            </a:r>
            <a:r>
              <a:rPr lang="en-US" dirty="0">
                <a:solidFill>
                  <a:schemeClr val="tx1"/>
                </a:solidFill>
              </a:rPr>
              <a:t>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519" y="1386031"/>
            <a:ext cx="4953000" cy="4102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6140" y="5851410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BAM files are binary, you must use </a:t>
            </a:r>
            <a:r>
              <a:rPr lang="en-US" sz="2000" dirty="0" err="1"/>
              <a:t>samtools</a:t>
            </a:r>
            <a:r>
              <a:rPr lang="en-US" sz="2000" dirty="0"/>
              <a:t> to view them</a:t>
            </a:r>
            <a:endParaRPr lang="is-IS" sz="2000" dirty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686140" y="6410000"/>
            <a:ext cx="77947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100" dirty="0"/>
              <a:t>Bioinformatics. 2009 Aug 15;25(16):2078-9. </a:t>
            </a:r>
            <a:r>
              <a:rPr lang="en-US" sz="1100" dirty="0" err="1"/>
              <a:t>Epub</a:t>
            </a:r>
            <a:r>
              <a:rPr lang="en-US" sz="1100" dirty="0"/>
              <a:t> 2009 Jun 8. The Sequence Alignment/Map format and </a:t>
            </a:r>
            <a:r>
              <a:rPr lang="en-US" sz="1100" dirty="0" err="1"/>
              <a:t>SAMtools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40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850407"/>
            <a:ext cx="7785100" cy="293370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86140" y="6410000"/>
            <a:ext cx="77947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100" dirty="0"/>
              <a:t>Bioinformatics. 2009 Aug 15;25(16):2078-9. </a:t>
            </a:r>
            <a:r>
              <a:rPr lang="en-US" sz="1100" dirty="0" err="1"/>
              <a:t>Epub</a:t>
            </a:r>
            <a:r>
              <a:rPr lang="en-US" sz="1100" dirty="0"/>
              <a:t> 2009 Jun 8. The Sequence Alignment/Map format and </a:t>
            </a:r>
            <a:r>
              <a:rPr lang="en-US" sz="1100" dirty="0" err="1"/>
              <a:t>SAMtools</a:t>
            </a:r>
            <a:r>
              <a:rPr lang="en-US" sz="1100" dirty="0"/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 </a:t>
            </a:r>
            <a:r>
              <a:rPr lang="en-US" dirty="0">
                <a:solidFill>
                  <a:schemeClr val="tx1"/>
                </a:solidFill>
              </a:rPr>
              <a:t>Concise Idiosyncratic Gapped Alignment </a:t>
            </a:r>
            <a:r>
              <a:rPr lang="en-US" dirty="0" smtClean="0">
                <a:solidFill>
                  <a:schemeClr val="tx1"/>
                </a:solidFill>
              </a:rPr>
              <a:t>Report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smtClean="0">
                <a:solidFill>
                  <a:schemeClr val="tx1"/>
                </a:solidFill>
              </a:rPr>
              <a:t>CIGAR) </a:t>
            </a:r>
            <a:r>
              <a:rPr lang="en-US" dirty="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6140" y="1594471"/>
            <a:ext cx="8826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Contains specific information about the mapping information at specific positions across the read 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0628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Experiment: TARDBP shRNA from ENCODE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921305" y="2497927"/>
            <a:ext cx="37074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https://www.encodeproject.org/rna-seq/long-rnas/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replicate should have 30 million aligned reads, although older projects aimed for 20 million reads.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Replicate concordance: the gene level quantification should have a Spearman correlation of &gt;0.9 between isogenic replicates and &gt;0.8 between </a:t>
            </a:r>
            <a:r>
              <a:rPr lang="en-US" dirty="0" err="1" smtClean="0"/>
              <a:t>anisogenic</a:t>
            </a:r>
            <a:r>
              <a:rPr lang="en-US" dirty="0" smtClean="0"/>
              <a:t> replicates (i.e. replicates from different donors).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47" y="1479673"/>
            <a:ext cx="1974729" cy="1146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2" y="4618994"/>
            <a:ext cx="5887350" cy="212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3612" y="1479673"/>
            <a:ext cx="55629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TARDBP/TDP-43</a:t>
            </a:r>
            <a:r>
              <a:rPr lang="en-US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DNA and RNA-binding protein regulating transcription and alternative splicing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Aberrantly processed forms of TARDP </a:t>
            </a:r>
            <a:r>
              <a:rPr lang="en-US" dirty="0" err="1" smtClean="0"/>
              <a:t>miseggregate</a:t>
            </a:r>
            <a:r>
              <a:rPr lang="en-US" dirty="0" smtClean="0"/>
              <a:t> to cytoplasm and re associated with neurodegenerative diseases (FTLD, ALS)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Dataset: What are the transcriptional consequences of TARDBP depletion?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RNA-</a:t>
            </a:r>
            <a:r>
              <a:rPr lang="en-US" dirty="0" err="1">
                <a:solidFill>
                  <a:schemeClr val="tx1"/>
                </a:solidFill>
              </a:rPr>
              <a:t>Seq</a:t>
            </a:r>
            <a:r>
              <a:rPr lang="en-US" dirty="0">
                <a:solidFill>
                  <a:schemeClr val="tx1"/>
                </a:solidFill>
              </a:rPr>
              <a:t> Analysis Overview: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95361" y="1703658"/>
            <a:ext cx="1770063" cy="1067842"/>
            <a:chOff x="490662" y="1688345"/>
            <a:chExt cx="1630732" cy="836957"/>
          </a:xfrm>
        </p:grpSpPr>
        <p:sp>
          <p:nvSpPr>
            <p:cNvPr id="2" name="Rounded Rectangle 1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5994" y="174021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Download Data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dirty="0" err="1">
                  <a:solidFill>
                    <a:schemeClr val="bg1"/>
                  </a:solidFill>
                </a:rPr>
                <a:t>fastq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88614" y="1678167"/>
            <a:ext cx="1770063" cy="1067842"/>
            <a:chOff x="490662" y="1688345"/>
            <a:chExt cx="1630732" cy="836957"/>
          </a:xfrm>
        </p:grpSpPr>
        <p:sp>
          <p:nvSpPr>
            <p:cNvPr id="8" name="Rounded Rectangle 7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5994" y="175152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Check Quality (</a:t>
              </a:r>
              <a:r>
                <a:rPr lang="en-US" dirty="0" err="1">
                  <a:solidFill>
                    <a:schemeClr val="bg1"/>
                  </a:solidFill>
                </a:rPr>
                <a:t>fastqc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71127" y="1703658"/>
            <a:ext cx="1770063" cy="1067842"/>
            <a:chOff x="490662" y="1688345"/>
            <a:chExt cx="1630732" cy="836957"/>
          </a:xfrm>
        </p:grpSpPr>
        <p:sp>
          <p:nvSpPr>
            <p:cNvPr id="11" name="Rounded Rectangle 10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5994" y="175815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Align to Genome (STAR)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72402" y="3710769"/>
            <a:ext cx="2488890" cy="1067842"/>
            <a:chOff x="490662" y="1688345"/>
            <a:chExt cx="1630732" cy="836957"/>
          </a:xfrm>
        </p:grpSpPr>
        <p:sp>
          <p:nvSpPr>
            <p:cNvPr id="14" name="Rounded Rectangle 13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904" y="1756370"/>
              <a:ext cx="1392307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 Reads Mapped to Genes (</a:t>
              </a:r>
              <a:r>
                <a:rPr lang="en-US" dirty="0" err="1">
                  <a:solidFill>
                    <a:schemeClr val="bg1"/>
                  </a:solidFill>
                </a:rPr>
                <a:t>featureCounts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99060" y="3716683"/>
            <a:ext cx="2072659" cy="1067842"/>
            <a:chOff x="490662" y="1688345"/>
            <a:chExt cx="1630732" cy="836957"/>
          </a:xfrm>
        </p:grpSpPr>
        <p:sp>
          <p:nvSpPr>
            <p:cNvPr id="17" name="Rounded Rectangle 16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994" y="1774149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Differential Expression (DESeq2)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3807321" y="2208719"/>
            <a:ext cx="62860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655972" y="2208719"/>
            <a:ext cx="71323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4035036" y="4244273"/>
            <a:ext cx="62608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7440812" y="4244272"/>
            <a:ext cx="673730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121625" y="5687300"/>
            <a:ext cx="837013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74201" y="5193966"/>
            <a:ext cx="2072660" cy="1067842"/>
            <a:chOff x="490662" y="1688345"/>
            <a:chExt cx="1630732" cy="836957"/>
          </a:xfrm>
        </p:grpSpPr>
        <p:sp>
          <p:nvSpPr>
            <p:cNvPr id="25" name="Rounded Rectangle 24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3712" y="1879494"/>
              <a:ext cx="1183362" cy="50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Interesting Biology!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15756" y="3710769"/>
            <a:ext cx="1989400" cy="1067842"/>
            <a:chOff x="490662" y="1688345"/>
            <a:chExt cx="1630732" cy="836957"/>
          </a:xfrm>
        </p:grpSpPr>
        <p:sp>
          <p:nvSpPr>
            <p:cNvPr id="29" name="Rounded Rectangle 28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5994" y="174021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Sort and Index BAM (</a:t>
              </a:r>
              <a:r>
                <a:rPr lang="en-US" dirty="0" err="1">
                  <a:solidFill>
                    <a:schemeClr val="bg1"/>
                  </a:solidFill>
                </a:rPr>
                <a:t>samtools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>
            <a:off x="9658483" y="2208810"/>
            <a:ext cx="71323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8782843">
            <a:off x="5938193" y="3086503"/>
            <a:ext cx="1638858" cy="1861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9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92077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Introduction to TSCC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62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24114" cy="4351338"/>
          </a:xfrm>
        </p:spPr>
        <p:txBody>
          <a:bodyPr/>
          <a:lstStyle/>
          <a:p>
            <a:r>
              <a:rPr lang="en-US" dirty="0" smtClean="0"/>
              <a:t> Triton Shared Computing Cluster (TSCC)</a:t>
            </a:r>
          </a:p>
          <a:p>
            <a:endParaRPr lang="en-US" dirty="0"/>
          </a:p>
          <a:p>
            <a:r>
              <a:rPr lang="en-US" dirty="0" smtClean="0"/>
              <a:t>Housed within the San Diego Supercomputer Center (SDSC) </a:t>
            </a:r>
          </a:p>
          <a:p>
            <a:pPr lvl="1"/>
            <a:r>
              <a:rPr lang="en-US" dirty="0" smtClean="0"/>
              <a:t>Other clusters include </a:t>
            </a:r>
            <a:r>
              <a:rPr lang="en-US" i="1" dirty="0" smtClean="0"/>
              <a:t>Comet </a:t>
            </a:r>
            <a:r>
              <a:rPr lang="en-US" dirty="0" smtClean="0"/>
              <a:t>and </a:t>
            </a:r>
            <a:r>
              <a:rPr lang="en-US" i="1" dirty="0" smtClean="0"/>
              <a:t>Gordon </a:t>
            </a:r>
          </a:p>
          <a:p>
            <a:pPr lvl="1"/>
            <a:endParaRPr lang="en-US" i="1" dirty="0"/>
          </a:p>
          <a:p>
            <a:pPr marL="285750" indent="-285750"/>
            <a:r>
              <a:rPr lang="en-US" sz="2400" dirty="0" smtClean="0"/>
              <a:t>More information about TSCC:</a:t>
            </a:r>
          </a:p>
          <a:p>
            <a:pPr marL="742950" lvl="1" indent="-285750"/>
            <a:r>
              <a:rPr lang="en-US" dirty="0">
                <a:hlinkClick r:id="rId2"/>
              </a:rPr>
              <a:t>http://www.sdsc.edu/support/user_guides/tscc-quick-start.html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967" y="1690688"/>
            <a:ext cx="3766006" cy="4173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8618" y="586467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sdsc.edu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2830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424819" y="1567157"/>
            <a:ext cx="5471662" cy="4714980"/>
          </a:xfrm>
          <a:prstGeom prst="ellipse">
            <a:avLst/>
          </a:prstGeom>
          <a:noFill/>
          <a:ln w="28575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063909" y="3904382"/>
            <a:ext cx="0" cy="324240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67751" y="4161072"/>
            <a:ext cx="118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</a:t>
            </a:r>
          </a:p>
        </p:txBody>
      </p:sp>
      <p:cxnSp>
        <p:nvCxnSpPr>
          <p:cNvPr id="6" name="Straight Connector 5"/>
          <p:cNvCxnSpPr>
            <a:endCxn id="8" idx="0"/>
          </p:cNvCxnSpPr>
          <p:nvPr/>
        </p:nvCxnSpPr>
        <p:spPr>
          <a:xfrm flipH="1">
            <a:off x="5016211" y="4463034"/>
            <a:ext cx="651541" cy="251946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50331" y="4444960"/>
            <a:ext cx="743140" cy="243000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49580" y="4714980"/>
            <a:ext cx="193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/home/</a:t>
            </a:r>
            <a:r>
              <a:rPr lang="en-US" dirty="0" err="1"/>
              <a:t>ecwheele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08905" y="5476192"/>
            <a:ext cx="174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/home/</a:t>
            </a:r>
            <a:r>
              <a:rPr lang="en-US" dirty="0" err="1"/>
              <a:t>olgabot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94155" y="4688049"/>
            <a:ext cx="236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/home/ucsd-train01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25496" y="3848152"/>
            <a:ext cx="2559672" cy="866828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794006" y="3871088"/>
            <a:ext cx="2202347" cy="1157475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063909" y="1567157"/>
            <a:ext cx="0" cy="217967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36888" y="4579970"/>
            <a:ext cx="13512" cy="882712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125497" y="3607164"/>
            <a:ext cx="343763" cy="189139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55747" y="3241623"/>
            <a:ext cx="244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/oasis/</a:t>
            </a:r>
            <a:r>
              <a:rPr lang="en-US" dirty="0" err="1"/>
              <a:t>tscc</a:t>
            </a:r>
            <a:r>
              <a:rPr lang="en-US" dirty="0"/>
              <a:t>/scratch/username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5523445" y="3607163"/>
            <a:ext cx="486420" cy="202650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63572" y="3267087"/>
            <a:ext cx="131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412370" y="2904645"/>
            <a:ext cx="1" cy="362443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806776" y="3636420"/>
            <a:ext cx="209434" cy="211733"/>
          </a:xfrm>
          <a:prstGeom prst="line">
            <a:avLst/>
          </a:prstGeom>
          <a:ln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15614" y="2481272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/projects/</a:t>
            </a:r>
            <a:r>
              <a:rPr lang="en-US" dirty="0" err="1"/>
              <a:t>ps-yeolab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4819" y="3796302"/>
            <a:ext cx="230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/projects/chi-group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58219" y="1931927"/>
            <a:ext cx="128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Scratch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40731" y="6304595"/>
            <a:ext cx="128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65975" y="2019608"/>
            <a:ext cx="128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Projects</a:t>
            </a:r>
          </a:p>
        </p:txBody>
      </p:sp>
      <p:sp>
        <p:nvSpPr>
          <p:cNvPr id="26" name="Oval 25"/>
          <p:cNvSpPr/>
          <p:nvPr/>
        </p:nvSpPr>
        <p:spPr>
          <a:xfrm>
            <a:off x="5996353" y="3755772"/>
            <a:ext cx="121605" cy="135100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663573" y="3282153"/>
            <a:ext cx="1067389" cy="352031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660461" y="4178374"/>
            <a:ext cx="889871" cy="352031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484670" y="3297126"/>
            <a:ext cx="2200498" cy="551026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838200" y="365125"/>
            <a:ext cx="10515600" cy="7832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the file structure of TSCC?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0" y="274638"/>
            <a:ext cx="7620000" cy="65475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TSCC Structure: Branches from Root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1201" y="1109273"/>
            <a:ext cx="84172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Scratch – Faster file processing, runs on a parallel file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Each user is given their own directory in scratch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Essentially unlimited space, but untouched files get purged after 3 months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hlinkClick r:id="rId2"/>
              </a:rPr>
              <a:t>https://en.wikipedia.org/wiki/Lustre_(file_system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Home – Permanent storage for each user, small space, runs on network file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Each user has their own home folder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Very minimal space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hlinkClick r:id="rId3"/>
              </a:rPr>
              <a:t>https://en.wikipedia.org/wiki/Network_File_System</a:t>
            </a:r>
            <a:endParaRPr lang="en-US" sz="2000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Projects – Labs purchase storage space for permanent files that are shared among members of the lab 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Each lab has their own projects folder this is space for more permanent storage (e.g. </a:t>
            </a:r>
            <a:r>
              <a:rPr lang="en-US" sz="2000" dirty="0" err="1">
                <a:solidFill>
                  <a:srgbClr val="000000"/>
                </a:solidFill>
              </a:rPr>
              <a:t>ps-yeolab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130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a Job to TSCC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 smtClean="0">
                <a:solidFill>
                  <a:srgbClr val="000000"/>
                </a:solidFill>
              </a:rPr>
              <a:t>For tasks that require large amounts of processing power, you can submit a job to the TSCC computing cluster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000000"/>
                </a:solidFill>
              </a:rPr>
              <a:t>Submitting a job allows the user to request the specific number of  compute nodes and processors per node needed for you job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285750" indent="-285750"/>
            <a:r>
              <a:rPr lang="en-US" dirty="0" smtClean="0">
                <a:solidFill>
                  <a:srgbClr val="000000"/>
                </a:solidFill>
              </a:rPr>
              <a:t>The submitted job goes into the designated queue and will be run when the requested number of processors becomes available</a:t>
            </a:r>
          </a:p>
        </p:txBody>
      </p:sp>
    </p:spTree>
    <p:extLst>
      <p:ext uri="{BB962C8B-B14F-4D97-AF65-F5344CB8AC3E}">
        <p14:creationId xmlns:p14="http://schemas.microsoft.com/office/powerpoint/2010/main" val="99683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TSCC Job Queues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TORQUE Resource Manager manages job queues </a:t>
            </a:r>
          </a:p>
          <a:p>
            <a:r>
              <a:rPr lang="en-US" dirty="0" smtClean="0"/>
              <a:t>Queues include:</a:t>
            </a:r>
          </a:p>
          <a:p>
            <a:endParaRPr lang="en-US" dirty="0" smtClean="0"/>
          </a:p>
          <a:p>
            <a:pPr lvl="1"/>
            <a:r>
              <a:rPr lang="en-US" sz="2000" u="sng" dirty="0" smtClean="0"/>
              <a:t>hotel</a:t>
            </a:r>
            <a:r>
              <a:rPr lang="en-US" sz="2000" dirty="0" smtClean="0"/>
              <a:t>: supports all non-contributors to TSCC; this is the only node we are eligible to use</a:t>
            </a:r>
          </a:p>
          <a:p>
            <a:pPr lvl="1"/>
            <a:endParaRPr lang="en-US" sz="2000" u="sng" dirty="0" smtClean="0"/>
          </a:p>
          <a:p>
            <a:pPr lvl="1"/>
            <a:r>
              <a:rPr lang="en-US" sz="2000" u="sng" dirty="0"/>
              <a:t>h</a:t>
            </a:r>
            <a:r>
              <a:rPr lang="en-US" sz="2000" u="sng" dirty="0" smtClean="0"/>
              <a:t>ome</a:t>
            </a:r>
            <a:r>
              <a:rPr lang="en-US" sz="2000" dirty="0" smtClean="0"/>
              <a:t>: clusters reserved for members of particular group; purchased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u="sng" dirty="0"/>
              <a:t>c</a:t>
            </a:r>
            <a:r>
              <a:rPr lang="en-US" sz="2000" u="sng" dirty="0" smtClean="0"/>
              <a:t>ondo</a:t>
            </a:r>
            <a:r>
              <a:rPr lang="en-US" sz="2000" dirty="0" smtClean="0"/>
              <a:t>: will allow contributors to run on nodes greater than those that have already been purchased; 8-hour time limit </a:t>
            </a:r>
          </a:p>
          <a:p>
            <a:pPr marL="457200" lvl="1" indent="0">
              <a:buNone/>
            </a:pPr>
            <a:r>
              <a:rPr lang="en-US" sz="2000" dirty="0" smtClean="0"/>
              <a:t>  </a:t>
            </a:r>
          </a:p>
          <a:p>
            <a:pPr lvl="1"/>
            <a:r>
              <a:rPr lang="en-US" sz="2000" u="sng" dirty="0"/>
              <a:t>g</a:t>
            </a:r>
            <a:r>
              <a:rPr lang="en-US" sz="2000" u="sng" dirty="0" smtClean="0"/>
              <a:t>lean</a:t>
            </a:r>
            <a:r>
              <a:rPr lang="en-US" sz="2000" dirty="0" smtClean="0"/>
              <a:t>: allows to run jobs, free-of-charge, on available idle nodes within condo; jobs will be terminated if idle nodes are requested </a:t>
            </a:r>
          </a:p>
          <a:p>
            <a:pPr lvl="1"/>
            <a:endParaRPr lang="en-US" dirty="0"/>
          </a:p>
          <a:p>
            <a:r>
              <a:rPr lang="en-US" dirty="0" smtClean="0"/>
              <a:t> One or more job may be submitted simultaneously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887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31" y="1398124"/>
            <a:ext cx="4868780" cy="53514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098" y="72561"/>
            <a:ext cx="10515600" cy="1325563"/>
          </a:xfrm>
        </p:spPr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87007" y="1398124"/>
            <a:ext cx="201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RNA Isolation and Fragmentation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77237" y="3248582"/>
            <a:ext cx="20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Sequencing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87006" y="2215855"/>
            <a:ext cx="20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Library Preparation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32121" y="4192543"/>
            <a:ext cx="216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Genomic Alignment of Sequencing Reads</a:t>
            </a:r>
            <a:endParaRPr lang="en-US" dirty="0"/>
          </a:p>
        </p:txBody>
      </p:sp>
      <p:sp>
        <p:nvSpPr>
          <p:cNvPr id="13" name="Right Bracket 12"/>
          <p:cNvSpPr/>
          <p:nvPr/>
        </p:nvSpPr>
        <p:spPr>
          <a:xfrm>
            <a:off x="8377237" y="1398124"/>
            <a:ext cx="109769" cy="646331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ket 13"/>
          <p:cNvSpPr/>
          <p:nvPr/>
        </p:nvSpPr>
        <p:spPr>
          <a:xfrm>
            <a:off x="8377237" y="2077356"/>
            <a:ext cx="109769" cy="646331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ket 14"/>
          <p:cNvSpPr/>
          <p:nvPr/>
        </p:nvSpPr>
        <p:spPr>
          <a:xfrm>
            <a:off x="8377265" y="2755709"/>
            <a:ext cx="109741" cy="1139204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>
            <a:off x="8377265" y="3946107"/>
            <a:ext cx="109741" cy="1139204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01" y="41102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Submitting Jobs to TSCC using shell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01" y="1736585"/>
            <a:ext cx="6261295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Designed to be run on a Unix shell, command-line interpreter</a:t>
            </a:r>
          </a:p>
          <a:p>
            <a:endParaRPr lang="en-US" sz="2400" dirty="0" smtClean="0"/>
          </a:p>
          <a:p>
            <a:r>
              <a:rPr lang="en-US" sz="2400" dirty="0" smtClean="0"/>
              <a:t>First line describes language to be used:</a:t>
            </a:r>
          </a:p>
          <a:p>
            <a:pPr lvl="1"/>
            <a:r>
              <a:rPr lang="en-US" sz="2000" dirty="0" smtClean="0"/>
              <a:t>We will submit jobs using bash scripting:</a:t>
            </a:r>
          </a:p>
          <a:p>
            <a:pPr lvl="2"/>
            <a:r>
              <a:rPr lang="en-US" sz="1800" dirty="0" smtClean="0"/>
              <a:t>#!/bin/bash</a:t>
            </a:r>
            <a:r>
              <a:rPr lang="en-US" sz="1600" dirty="0" smtClean="0"/>
              <a:t> </a:t>
            </a:r>
          </a:p>
          <a:p>
            <a:endParaRPr lang="en-US" dirty="0" smtClean="0"/>
          </a:p>
          <a:p>
            <a:r>
              <a:rPr lang="en-US" sz="2400" dirty="0" smtClean="0"/>
              <a:t>PBS flags (#PBS) will be used to describe parameters of your job submission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18" y="1736585"/>
            <a:ext cx="3953193" cy="33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Submitting Jobs to TSCC using shell scripts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8995" y="1978770"/>
            <a:ext cx="8572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Example of a submission script: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71977" y="272750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#!/bin/bash</a:t>
            </a:r>
          </a:p>
          <a:p>
            <a:r>
              <a:rPr lang="en-US" dirty="0"/>
              <a:t>#PBS -N </a:t>
            </a:r>
            <a:r>
              <a:rPr lang="en-US" dirty="0" err="1"/>
              <a:t>star_genomegenerate</a:t>
            </a:r>
            <a:endParaRPr lang="en-US" dirty="0"/>
          </a:p>
          <a:p>
            <a:r>
              <a:rPr lang="en-US" dirty="0"/>
              <a:t>#PBS -o </a:t>
            </a:r>
            <a:r>
              <a:rPr lang="en-US" dirty="0" err="1"/>
              <a:t>star_genomegenerate.sh.out</a:t>
            </a:r>
            <a:endParaRPr lang="en-US" dirty="0"/>
          </a:p>
          <a:p>
            <a:r>
              <a:rPr lang="en-US" dirty="0"/>
              <a:t>#PBS -e </a:t>
            </a:r>
            <a:r>
              <a:rPr lang="en-US" dirty="0" err="1"/>
              <a:t>star_genomegenerate.sh.err</a:t>
            </a:r>
            <a:endParaRPr lang="en-US" dirty="0"/>
          </a:p>
          <a:p>
            <a:r>
              <a:rPr lang="en-US" dirty="0"/>
              <a:t>#PBS -l </a:t>
            </a:r>
            <a:r>
              <a:rPr lang="en-US" dirty="0" err="1"/>
              <a:t>walltime</a:t>
            </a:r>
            <a:r>
              <a:rPr lang="en-US" dirty="0"/>
              <a:t>=8:00:00</a:t>
            </a:r>
          </a:p>
          <a:p>
            <a:r>
              <a:rPr lang="en-US" dirty="0"/>
              <a:t>#PBS -l nodes=1:ppn=8</a:t>
            </a:r>
          </a:p>
          <a:p>
            <a:r>
              <a:rPr lang="en-US" dirty="0"/>
              <a:t>#PBS -q hotel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55077" y="5239828"/>
            <a:ext cx="6052198" cy="5927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More information about submission parameters:</a:t>
            </a:r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211973" y="5632550"/>
            <a:ext cx="8930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000" dirty="0">
                <a:hlinkClick r:id="rId2"/>
              </a:rPr>
              <a:t>http://www.sdsc.edu/support/user_guides/tscc-quick-start.html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332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12874" y="403992"/>
            <a:ext cx="10142805" cy="758952"/>
          </a:xfrm>
          <a:prstGeom prst="rect">
            <a:avLst/>
          </a:prstGeom>
        </p:spPr>
        <p:txBody>
          <a:bodyPr vert="horz" anchor="b">
            <a:normAutofit fontScale="975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chemeClr val="tx1"/>
                </a:solidFill>
              </a:rPr>
              <a:t>Checking the status of a submitted job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" y="1560414"/>
            <a:ext cx="98115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qstat</a:t>
            </a:r>
            <a:r>
              <a:rPr lang="en-US" sz="2400" dirty="0">
                <a:solidFill>
                  <a:srgbClr val="000000"/>
                </a:solidFill>
              </a:rPr>
              <a:t> – u &lt;username&gt;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Example: </a:t>
            </a:r>
            <a:r>
              <a:rPr lang="en-US" sz="2400" dirty="0" err="1">
                <a:solidFill>
                  <a:srgbClr val="000000"/>
                </a:solidFill>
              </a:rPr>
              <a:t>qstat</a:t>
            </a:r>
            <a:r>
              <a:rPr lang="en-US" sz="2400" dirty="0">
                <a:solidFill>
                  <a:srgbClr val="000000"/>
                </a:solidFill>
              </a:rPr>
              <a:t> –u </a:t>
            </a:r>
            <a:r>
              <a:rPr lang="en-US" sz="2400" dirty="0" err="1">
                <a:solidFill>
                  <a:srgbClr val="000000"/>
                </a:solidFill>
              </a:rPr>
              <a:t>ecwheele</a:t>
            </a:r>
            <a:endParaRPr 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Q – job is in the queue to be run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 – Job is running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 – Job is complete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To delete a job: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qdel</a:t>
            </a:r>
            <a:r>
              <a:rPr lang="en-US" sz="2400" dirty="0">
                <a:solidFill>
                  <a:srgbClr val="000000"/>
                </a:solidFill>
              </a:rPr>
              <a:t> &lt;</a:t>
            </a:r>
            <a:r>
              <a:rPr lang="en-US" sz="2400" dirty="0" err="1">
                <a:solidFill>
                  <a:srgbClr val="000000"/>
                </a:solidFill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#&gt;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You can find the </a:t>
            </a:r>
            <a:r>
              <a:rPr lang="en-US" sz="2400" dirty="0" err="1">
                <a:solidFill>
                  <a:srgbClr val="000000"/>
                </a:solidFill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# from </a:t>
            </a:r>
            <a:r>
              <a:rPr lang="en-US" sz="2400" dirty="0" err="1">
                <a:solidFill>
                  <a:srgbClr val="000000"/>
                </a:solidFill>
              </a:rPr>
              <a:t>qstat</a:t>
            </a:r>
            <a:endParaRPr 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Note – After your job has completed, the “C” will only be there for a few minutes. If the job has disappeared completely then it has finished running and you can find information about how it ran in your output files.</a:t>
            </a:r>
          </a:p>
        </p:txBody>
      </p:sp>
    </p:spTree>
    <p:extLst>
      <p:ext uri="{BB962C8B-B14F-4D97-AF65-F5344CB8AC3E}">
        <p14:creationId xmlns:p14="http://schemas.microsoft.com/office/powerpoint/2010/main" val="21009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26942" y="205371"/>
            <a:ext cx="10128738" cy="758952"/>
          </a:xfrm>
          <a:prstGeom prst="rect">
            <a:avLst/>
          </a:prstGeom>
        </p:spPr>
        <p:txBody>
          <a:bodyPr vert="horz" anchor="b">
            <a:normAutofit fontScale="975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/>
                </a:solidFill>
              </a:rPr>
              <a:t>Submitting an Interactive Job</a:t>
            </a:r>
          </a:p>
        </p:txBody>
      </p:sp>
      <p:sp>
        <p:nvSpPr>
          <p:cNvPr id="3" name="Rectangle 2"/>
          <p:cNvSpPr/>
          <p:nvPr/>
        </p:nvSpPr>
        <p:spPr>
          <a:xfrm>
            <a:off x="886265" y="1723849"/>
            <a:ext cx="94738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If you want to be able to interact with the command line while taking advantage of the compute power available on TSCC, you can submit an interactive job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The job will be open for as long as the </a:t>
            </a:r>
            <a:r>
              <a:rPr lang="en-US" sz="2400" dirty="0" err="1">
                <a:solidFill>
                  <a:srgbClr val="000000"/>
                </a:solidFill>
              </a:rPr>
              <a:t>walltime</a:t>
            </a:r>
            <a:r>
              <a:rPr lang="en-US" sz="2400" dirty="0">
                <a:solidFill>
                  <a:srgbClr val="000000"/>
                </a:solidFill>
              </a:rPr>
              <a:t> specifies, and you will be operating on the number of nodes and processors requested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Example: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qsub</a:t>
            </a:r>
            <a:r>
              <a:rPr lang="en-US" sz="2400" dirty="0">
                <a:solidFill>
                  <a:srgbClr val="000000"/>
                </a:solidFill>
              </a:rPr>
              <a:t> –I –q hotel –l nodes=1:ppn=4 –l </a:t>
            </a:r>
            <a:r>
              <a:rPr lang="en-US" sz="2400" dirty="0" err="1">
                <a:solidFill>
                  <a:srgbClr val="000000"/>
                </a:solidFill>
              </a:rPr>
              <a:t>walltime</a:t>
            </a:r>
            <a:r>
              <a:rPr lang="en-US" sz="2400" dirty="0">
                <a:solidFill>
                  <a:srgbClr val="000000"/>
                </a:solidFill>
              </a:rPr>
              <a:t>=01:00:00</a:t>
            </a:r>
          </a:p>
        </p:txBody>
      </p:sp>
    </p:spTree>
    <p:extLst>
      <p:ext uri="{BB962C8B-B14F-4D97-AF65-F5344CB8AC3E}">
        <p14:creationId xmlns:p14="http://schemas.microsoft.com/office/powerpoint/2010/main" val="187430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72" y="1847270"/>
            <a:ext cx="7110235" cy="410336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36098" y="31171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General Library Preparation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5569" y="1913206"/>
            <a:ext cx="58943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28767" y="574491"/>
            <a:ext cx="7886700" cy="6034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Step 1: What RNA do you want to profile?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265" y="1311198"/>
            <a:ext cx="2974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mRNA only </a:t>
            </a:r>
            <a:r>
              <a:rPr lang="en-US" dirty="0" smtClean="0"/>
              <a:t>-&gt; </a:t>
            </a:r>
            <a:r>
              <a:rPr lang="en-US" dirty="0" err="1" smtClean="0"/>
              <a:t>PolyA</a:t>
            </a:r>
            <a:r>
              <a:rPr lang="en-US" dirty="0" smtClean="0"/>
              <a:t> selection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3274" y="1670516"/>
            <a:ext cx="2824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(All mRNAs are </a:t>
            </a:r>
            <a:r>
              <a:rPr lang="en-US" dirty="0" err="1" smtClean="0"/>
              <a:t>polyadenylated</a:t>
            </a:r>
            <a:r>
              <a:rPr lang="en-US" dirty="0" smtClean="0"/>
              <a:t> at the 3’ end – can use d(T)</a:t>
            </a:r>
            <a:r>
              <a:rPr lang="en-US" baseline="-25000" dirty="0" smtClean="0"/>
              <a:t>25</a:t>
            </a:r>
            <a:r>
              <a:rPr lang="en-US" dirty="0" smtClean="0"/>
              <a:t> beads to select)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60" y="2870845"/>
            <a:ext cx="2502494" cy="3987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74564" y="1311198"/>
            <a:ext cx="2798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Specific RNAs </a:t>
            </a:r>
            <a:r>
              <a:rPr lang="en-US" dirty="0" smtClean="0"/>
              <a:t>-&gt; targeted enrichment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b="30642"/>
          <a:stretch/>
        </p:blipFill>
        <p:spPr>
          <a:xfrm>
            <a:off x="8015466" y="2344061"/>
            <a:ext cx="3716988" cy="36451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18448" y="1311198"/>
            <a:ext cx="4740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rRNA</a:t>
            </a:r>
            <a:r>
              <a:rPr lang="en-US" b="1" dirty="0" smtClean="0"/>
              <a:t>-depleted RNAs </a:t>
            </a:r>
            <a:r>
              <a:rPr lang="en-US" dirty="0" smtClean="0"/>
              <a:t>-&gt; </a:t>
            </a:r>
            <a:r>
              <a:rPr lang="en-US" dirty="0" err="1" smtClean="0"/>
              <a:t>rRNA</a:t>
            </a:r>
            <a:r>
              <a:rPr lang="en-US" dirty="0" smtClean="0"/>
              <a:t> negative selection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37088" y="1680530"/>
            <a:ext cx="3470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(Probes matching </a:t>
            </a:r>
            <a:r>
              <a:rPr lang="en-US" dirty="0" err="1" smtClean="0"/>
              <a:t>rRNA</a:t>
            </a:r>
            <a:r>
              <a:rPr lang="en-US" dirty="0" smtClean="0"/>
              <a:t> are used to pull-out </a:t>
            </a:r>
            <a:r>
              <a:rPr lang="en-US" dirty="0" err="1" smtClean="0"/>
              <a:t>rRNA</a:t>
            </a:r>
            <a:r>
              <a:rPr lang="en-US" dirty="0" smtClean="0"/>
              <a:t>  molecules)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17020" y="6163174"/>
            <a:ext cx="2910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(Other methods – hybridize targeted DNA </a:t>
            </a:r>
            <a:r>
              <a:rPr lang="en-US" sz="1400" i="1" dirty="0" err="1" smtClean="0"/>
              <a:t>oligos</a:t>
            </a:r>
            <a:r>
              <a:rPr lang="en-US" sz="1400" i="1" dirty="0" smtClean="0"/>
              <a:t> + </a:t>
            </a:r>
            <a:r>
              <a:rPr lang="en-US" sz="1400" i="1" dirty="0" err="1" smtClean="0"/>
              <a:t>RNAseH</a:t>
            </a:r>
            <a:r>
              <a:rPr lang="en-US" sz="1400" i="1" dirty="0" smtClean="0"/>
              <a:t> treat)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8" b="16997"/>
          <a:stretch/>
        </p:blipFill>
        <p:spPr>
          <a:xfrm>
            <a:off x="3737088" y="2840739"/>
            <a:ext cx="3207590" cy="31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59" y="1177959"/>
            <a:ext cx="5040221" cy="5364736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28767" y="574491"/>
            <a:ext cx="7886700" cy="6034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Step 1: What RNA do you want to profile?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767" y="2757268"/>
            <a:ext cx="532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Preparation method greatly impacts the over profile of your library </a:t>
            </a:r>
          </a:p>
        </p:txBody>
      </p:sp>
    </p:spTree>
    <p:extLst>
      <p:ext uri="{BB962C8B-B14F-4D97-AF65-F5344CB8AC3E}">
        <p14:creationId xmlns:p14="http://schemas.microsoft.com/office/powerpoint/2010/main" val="9333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33" y="1354883"/>
            <a:ext cx="7910732" cy="5503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370" y="554664"/>
            <a:ext cx="95454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2: How do you preserve strand </a:t>
            </a:r>
            <a:r>
              <a:rPr lang="en-US" sz="2800" smtClean="0"/>
              <a:t>information throughout RT?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12976" y="274638"/>
            <a:ext cx="8455025" cy="1143000"/>
          </a:xfrm>
        </p:spPr>
        <p:txBody>
          <a:bodyPr vert="horz" lIns="45720" tIns="45720" rIns="45720" bIns="45720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sz="3900" dirty="0"/>
              <a:t>Sequencing by synthesis: </a:t>
            </a:r>
            <a:r>
              <a:rPr lang="en-US" sz="3900" dirty="0" err="1"/>
              <a:t>HiSeq</a:t>
            </a:r>
            <a:r>
              <a:rPr lang="en-US" sz="3900" dirty="0"/>
              <a:t> 2500 (Illumina)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674" t="11400" b="12365"/>
          <a:stretch>
            <a:fillRect/>
          </a:stretch>
        </p:blipFill>
        <p:spPr bwMode="auto">
          <a:xfrm>
            <a:off x="3938949" y="1820867"/>
            <a:ext cx="7917307" cy="213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3">
                <a:alpha val="75000"/>
              </a:schemeClr>
            </a:glow>
          </a:effectLst>
        </p:spPr>
      </p:pic>
      <p:sp>
        <p:nvSpPr>
          <p:cNvPr id="41987" name="TextBox 3"/>
          <p:cNvSpPr txBox="1">
            <a:spLocks noChangeArrowheads="1"/>
          </p:cNvSpPr>
          <p:nvPr/>
        </p:nvSpPr>
        <p:spPr bwMode="auto">
          <a:xfrm>
            <a:off x="6440488" y="4097835"/>
            <a:ext cx="548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600" dirty="0" err="1"/>
              <a:t>Shendure</a:t>
            </a:r>
            <a:r>
              <a:rPr lang="en-US" altLang="en-US" sz="1600" dirty="0"/>
              <a:t> &amp; Lee, Nat. Biotech. 2008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68616" y="4579057"/>
            <a:ext cx="4543743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Can do 50bp to 250bp single-end or paired-end reads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~300 million reads per lane x (2 or 8) lanes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4-8 days run time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200 billion </a:t>
            </a:r>
            <a:r>
              <a:rPr lang="en-US" altLang="en-US" sz="2000" b="1" dirty="0" err="1"/>
              <a:t>bp</a:t>
            </a:r>
            <a:r>
              <a:rPr lang="en-US" altLang="en-US" sz="2000" b="1" dirty="0"/>
              <a:t> output each run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t="7785" b="24082"/>
          <a:stretch>
            <a:fillRect/>
          </a:stretch>
        </p:blipFill>
        <p:spPr>
          <a:xfrm>
            <a:off x="825688" y="4819785"/>
            <a:ext cx="2264447" cy="1688368"/>
          </a:xfrm>
          <a:prstGeom prst="rect">
            <a:avLst/>
          </a:prstGeom>
          <a:effectLst>
            <a:glow rad="101600">
              <a:schemeClr val="accent3">
                <a:alpha val="75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88" y="1672485"/>
            <a:ext cx="2774576" cy="259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838" y="635575"/>
            <a:ext cx="5729675" cy="60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2706688" y="50801"/>
            <a:ext cx="71304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Cluster Formation on Illumina </a:t>
            </a:r>
            <a:r>
              <a:rPr lang="en-US" altLang="en-US" sz="3200" dirty="0" err="1"/>
              <a:t>Flowcell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1743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1510</Words>
  <Application>Microsoft Macintosh PowerPoint</Application>
  <PresentationFormat>Widescreen</PresentationFormat>
  <Paragraphs>298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Calibri Light</vt:lpstr>
      <vt:lpstr>DejaVu Sans</vt:lpstr>
      <vt:lpstr>MS PGothic</vt:lpstr>
      <vt:lpstr>ＭＳ Ｐゴシック</vt:lpstr>
      <vt:lpstr>Verdana</vt:lpstr>
      <vt:lpstr>Arial</vt:lpstr>
      <vt:lpstr>Office Theme</vt:lpstr>
      <vt:lpstr>CMM262/BGGN237  </vt:lpstr>
      <vt:lpstr>Outline</vt:lpstr>
      <vt:lpstr>RNA-seq Pipeline</vt:lpstr>
      <vt:lpstr>PowerPoint Presentation</vt:lpstr>
      <vt:lpstr>PowerPoint Presentation</vt:lpstr>
      <vt:lpstr>PowerPoint Presentation</vt:lpstr>
      <vt:lpstr>PowerPoint Presentation</vt:lpstr>
      <vt:lpstr>Sequencing by synthesis: HiSeq 2500 (Illumina)</vt:lpstr>
      <vt:lpstr>PowerPoint Presentation</vt:lpstr>
      <vt:lpstr> </vt:lpstr>
      <vt:lpstr>Key considerations</vt:lpstr>
      <vt:lpstr>HiSeq 4000</vt:lpstr>
      <vt:lpstr>Illumina sequencing – fragment strategy</vt:lpstr>
      <vt:lpstr>PowerPoint Presentation</vt:lpstr>
      <vt:lpstr>Paired-end sequencing results in more accurate sequence alignment </vt:lpstr>
      <vt:lpstr>PowerPoint Presentation</vt:lpstr>
      <vt:lpstr>PowerPoint Presentation</vt:lpstr>
      <vt:lpstr>PowerPoint Presentation</vt:lpstr>
      <vt:lpstr>Illumina sequencing – great for read #, not great for read length</vt:lpstr>
      <vt:lpstr>PowerPoint Presentation</vt:lpstr>
      <vt:lpstr>PowerPoint Presentation</vt:lpstr>
      <vt:lpstr>Experiment: TARDBP shRNA from ENCODE</vt:lpstr>
      <vt:lpstr>PowerPoint Presentation</vt:lpstr>
      <vt:lpstr>PowerPoint Presentation</vt:lpstr>
      <vt:lpstr>TSCC</vt:lpstr>
      <vt:lpstr>PowerPoint Presentation</vt:lpstr>
      <vt:lpstr>PowerPoint Presentation</vt:lpstr>
      <vt:lpstr>Submitting a Job to TSCC</vt:lpstr>
      <vt:lpstr>TSCC Job Queues </vt:lpstr>
      <vt:lpstr>Submitting Jobs to TSCC using shell scripts</vt:lpstr>
      <vt:lpstr>Submitting Jobs to TSCC using shell scripts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CMM262/BGGN237  </dc:title>
  <dc:creator>Ryan J Marina</dc:creator>
  <cp:lastModifiedBy>Ryan J Marina</cp:lastModifiedBy>
  <cp:revision>23</cp:revision>
  <dcterms:created xsi:type="dcterms:W3CDTF">2018-01-08T20:33:40Z</dcterms:created>
  <dcterms:modified xsi:type="dcterms:W3CDTF">2018-01-09T15:49:31Z</dcterms:modified>
</cp:coreProperties>
</file>